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varScale="1">
        <p:scale>
          <a:sx n="68" d="100"/>
          <a:sy n="68" d="100"/>
        </p:scale>
        <p:origin x="1622" y="-19"/>
      </p:cViewPr>
      <p:guideLst>
        <p:guide orient="horz" pos="31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E95511AC-980B-485A-851E-DBD0B8F4CBAD}"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880132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5511AC-980B-485A-851E-DBD0B8F4CBAD}"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612430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5511AC-980B-485A-851E-DBD0B8F4CBAD}"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30297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5511AC-980B-485A-851E-DBD0B8F4CBAD}"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53425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dirty="0"/>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E95511AC-980B-485A-851E-DBD0B8F4CBAD}"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958024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5511AC-980B-485A-851E-DBD0B8F4CBAD}"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83150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dirty="0"/>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5511AC-980B-485A-851E-DBD0B8F4CBAD}" type="datetimeFigureOut">
              <a:rPr lang="en-US" smtClean="0"/>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42525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95511AC-980B-485A-851E-DBD0B8F4CBAD}" type="datetimeFigureOut">
              <a:rPr lang="en-US" smtClean="0"/>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5543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511AC-980B-485A-851E-DBD0B8F4CBAD}" type="datetimeFigureOut">
              <a:rPr lang="en-US" smtClean="0"/>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943794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dirty="0"/>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6495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dirty="0"/>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03684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E95511AC-980B-485A-851E-DBD0B8F4CBAD}" type="datetimeFigureOut">
              <a:rPr lang="en-US" smtClean="0"/>
              <a:t>11/18/2025</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6A2BFA2-7CEB-4D76-9663-917F13DE4B1E}" type="slidenum">
              <a:rPr lang="en-US" smtClean="0"/>
              <a:t>‹#›</a:t>
            </a:fld>
            <a:endParaRPr lang="en-US"/>
          </a:p>
        </p:txBody>
      </p:sp>
    </p:spTree>
    <p:extLst>
      <p:ext uri="{BB962C8B-B14F-4D97-AF65-F5344CB8AC3E}">
        <p14:creationId xmlns:p14="http://schemas.microsoft.com/office/powerpoint/2010/main" val="208273829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34C510F2-7255-D7C3-9DCD-43BEBE1666BB}"/>
              </a:ext>
            </a:extLst>
          </p:cNvPr>
          <p:cNvGrpSpPr/>
          <p:nvPr/>
        </p:nvGrpSpPr>
        <p:grpSpPr>
          <a:xfrm>
            <a:off x="6009740" y="1966271"/>
            <a:ext cx="683266" cy="212921"/>
            <a:chOff x="6071533" y="2181217"/>
            <a:chExt cx="683266" cy="215444"/>
          </a:xfrm>
        </p:grpSpPr>
        <p:sp>
          <p:nvSpPr>
            <p:cNvPr id="43" name="TextBox 42">
              <a:extLst>
                <a:ext uri="{FF2B5EF4-FFF2-40B4-BE49-F238E27FC236}">
                  <a16:creationId xmlns:a16="http://schemas.microsoft.com/office/drawing/2014/main" id="{4A57E6C6-5BC4-200A-55C5-E63038F9478E}"/>
                </a:ext>
              </a:extLst>
            </p:cNvPr>
            <p:cNvSpPr txBox="1"/>
            <p:nvPr/>
          </p:nvSpPr>
          <p:spPr>
            <a:xfrm>
              <a:off x="6105590" y="2181217"/>
              <a:ext cx="649209" cy="215444"/>
            </a:xfrm>
            <a:prstGeom prst="rect">
              <a:avLst/>
            </a:prstGeom>
            <a:noFill/>
          </p:spPr>
          <p:txBody>
            <a:bodyPr wrap="square">
              <a:spAutoFit/>
            </a:bodyPr>
            <a:lstStyle/>
            <a:p>
              <a:pPr algn="ctr"/>
              <a:r>
                <a:rPr lang="en-US" sz="800" b="1" dirty="0" err="1">
                  <a:latin typeface="Arial Hebrew Scholar" pitchFamily="2" charset="-79"/>
                  <a:cs typeface="Arial Hebrew Scholar" pitchFamily="2" charset="-79"/>
                </a:rPr>
                <a:t>Github</a:t>
              </a:r>
              <a:endParaRPr lang="en-US" sz="800" b="1" dirty="0">
                <a:latin typeface="Arial Hebrew Scholar" pitchFamily="2" charset="-79"/>
                <a:cs typeface="Arial Hebrew Scholar" pitchFamily="2" charset="-79"/>
              </a:endParaRPr>
            </a:p>
          </p:txBody>
        </p:sp>
        <p:pic>
          <p:nvPicPr>
            <p:cNvPr id="1028" name="Picture 4" descr="Github Logo - Free social media icons">
              <a:extLst>
                <a:ext uri="{FF2B5EF4-FFF2-40B4-BE49-F238E27FC236}">
                  <a16:creationId xmlns:a16="http://schemas.microsoft.com/office/drawing/2014/main" id="{4C95027D-6E4F-D713-8DAE-329A92FB3C7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V="1">
              <a:off x="6071533" y="2197843"/>
              <a:ext cx="166522" cy="16652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35">
            <a:extLst>
              <a:ext uri="{FF2B5EF4-FFF2-40B4-BE49-F238E27FC236}">
                <a16:creationId xmlns:a16="http://schemas.microsoft.com/office/drawing/2014/main" id="{DEBFABA5-206B-548E-3C0E-CC2EE202AB31}"/>
              </a:ext>
            </a:extLst>
          </p:cNvPr>
          <p:cNvGraphicFramePr>
            <a:graphicFrameLocks noGrp="1"/>
          </p:cNvGraphicFramePr>
          <p:nvPr>
            <p:extLst>
              <p:ext uri="{D42A27DB-BD31-4B8C-83A1-F6EECF244321}">
                <p14:modId xmlns:p14="http://schemas.microsoft.com/office/powerpoint/2010/main" val="3730074099"/>
              </p:ext>
            </p:extLst>
          </p:nvPr>
        </p:nvGraphicFramePr>
        <p:xfrm>
          <a:off x="71979" y="2356347"/>
          <a:ext cx="3890421" cy="1569720"/>
        </p:xfrm>
        <a:graphic>
          <a:graphicData uri="http://schemas.openxmlformats.org/drawingml/2006/table">
            <a:tbl>
              <a:tblPr firstRow="1" bandRow="1">
                <a:tableStyleId>{5C22544A-7EE6-4342-B048-85BDC9FD1C3A}</a:tableStyleId>
              </a:tblPr>
              <a:tblGrid>
                <a:gridCol w="3890421">
                  <a:extLst>
                    <a:ext uri="{9D8B030D-6E8A-4147-A177-3AD203B41FA5}">
                      <a16:colId xmlns:a16="http://schemas.microsoft.com/office/drawing/2014/main" val="1520847292"/>
                    </a:ext>
                  </a:extLst>
                </a:gridCol>
              </a:tblGrid>
              <a:tr h="2438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1">
                          <a:solidFill>
                            <a:schemeClr val="bg1"/>
                          </a:solidFill>
                          <a:latin typeface="Arial" panose="020B0604020202020204" pitchFamily="34" charset="0"/>
                          <a:cs typeface="Arial" panose="020B0604020202020204" pitchFamily="34" charset="0"/>
                        </a:rPr>
                        <a:t>Giới thiệu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3F99"/>
                    </a:solidFill>
                  </a:tcPr>
                </a:tc>
                <a:extLst>
                  <a:ext uri="{0D108BD9-81ED-4DB2-BD59-A6C34878D82A}">
                    <a16:rowId xmlns:a16="http://schemas.microsoft.com/office/drawing/2014/main" val="2535013272"/>
                  </a:ext>
                </a:extLst>
              </a:tr>
              <a:tr h="1189349">
                <a:tc>
                  <a:txBody>
                    <a:bodyPr/>
                    <a:lstStyle/>
                    <a:p>
                      <a:r>
                        <a:rPr lang="vi-VN" sz="900" b="1" smtClean="0">
                          <a:latin typeface="+mj-lt"/>
                        </a:rPr>
                        <a:t>Robot AlphaBot</a:t>
                      </a:r>
                      <a:r>
                        <a:rPr lang="en-US" sz="900" b="1" baseline="0" smtClean="0">
                          <a:latin typeface="+mj-lt"/>
                        </a:rPr>
                        <a:t> </a:t>
                      </a:r>
                      <a:r>
                        <a:rPr lang="vi-VN" sz="900" smtClean="0">
                          <a:latin typeface="+mj-lt"/>
                        </a:rPr>
                        <a:t>là bộ robot giáo dục thông minh, sử dụng bo mạch Arduino Uno để lập trình điều khiển linh hoạt.</a:t>
                      </a:r>
                    </a:p>
                    <a:p>
                      <a:r>
                        <a:rPr lang="en-US" sz="900" b="0" smtClean="0">
                          <a:latin typeface="+mj-lt"/>
                        </a:rPr>
                        <a:t>*</a:t>
                      </a:r>
                      <a:r>
                        <a:rPr lang="vi-VN" sz="900" b="0" smtClean="0">
                          <a:latin typeface="+mj-lt"/>
                        </a:rPr>
                        <a:t>Dò line</a:t>
                      </a:r>
                      <a:r>
                        <a:rPr lang="vi-VN" sz="900" b="1" smtClean="0">
                          <a:latin typeface="+mj-lt"/>
                        </a:rPr>
                        <a:t>:</a:t>
                      </a:r>
                      <a:r>
                        <a:rPr lang="vi-VN" sz="900" smtClean="0">
                          <a:latin typeface="+mj-lt"/>
                        </a:rPr>
                        <a:t> Sử dụng cảm biến hồng ngoại gầm để tự động bám sát và di chuyển chính xác theo vạch kẻ sẵn.</a:t>
                      </a:r>
                    </a:p>
                    <a:p>
                      <a:r>
                        <a:rPr lang="en-US" sz="900" b="0" smtClean="0">
                          <a:latin typeface="+mj-lt"/>
                        </a:rPr>
                        <a:t>*</a:t>
                      </a:r>
                      <a:r>
                        <a:rPr lang="vi-VN" sz="900" b="0" smtClean="0">
                          <a:latin typeface="+mj-lt"/>
                        </a:rPr>
                        <a:t>Tránh vật cản</a:t>
                      </a:r>
                      <a:r>
                        <a:rPr lang="vi-VN" sz="900" b="1" smtClean="0">
                          <a:latin typeface="+mj-lt"/>
                        </a:rPr>
                        <a:t>:</a:t>
                      </a:r>
                      <a:r>
                        <a:rPr lang="vi-VN" sz="900" smtClean="0">
                          <a:latin typeface="+mj-lt"/>
                        </a:rPr>
                        <a:t> Phát hiện chướng ngại vật bằng sóng siêu âm/hồng ngoại và tự động điều hướng để né tránh va chạm.</a:t>
                      </a:r>
                    </a:p>
                    <a:p>
                      <a:r>
                        <a:rPr lang="en-US" sz="900" b="0" smtClean="0">
                          <a:latin typeface="+mj-lt"/>
                        </a:rPr>
                        <a:t>*</a:t>
                      </a:r>
                      <a:r>
                        <a:rPr lang="vi-VN" sz="900" b="0" smtClean="0">
                          <a:latin typeface="+mj-lt"/>
                        </a:rPr>
                        <a:t>Đi theo người</a:t>
                      </a:r>
                      <a:r>
                        <a:rPr lang="vi-VN" sz="900" b="1" smtClean="0">
                          <a:latin typeface="+mj-lt"/>
                        </a:rPr>
                        <a:t>:</a:t>
                      </a:r>
                      <a:r>
                        <a:rPr lang="vi-VN" sz="900" smtClean="0">
                          <a:latin typeface="+mj-lt"/>
                        </a:rPr>
                        <a:t> Nhận diện vật thể phía trước qua cảm biến để di chuyển bám theo hướng đi của người điều khiển.</a:t>
                      </a:r>
                    </a:p>
                    <a:p>
                      <a:pPr marL="171450" indent="-171450" algn="just">
                        <a:buFont typeface="Arial" panose="020B0604020202020204" pitchFamily="34" charset="0"/>
                        <a:buChar char="•"/>
                      </a:pPr>
                      <a:endParaRPr lang="vi-VN" sz="900">
                        <a:latin typeface="Arial" panose="020B0604020202020204" pitchFamily="34" charset="0"/>
                        <a:cs typeface="Arial Hebrew Schol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830843"/>
                  </a:ext>
                </a:extLst>
              </a:tr>
            </a:tbl>
          </a:graphicData>
        </a:graphic>
      </p:graphicFrame>
      <p:graphicFrame>
        <p:nvGraphicFramePr>
          <p:cNvPr id="7" name="Table 6">
            <a:extLst>
              <a:ext uri="{FF2B5EF4-FFF2-40B4-BE49-F238E27FC236}">
                <a16:creationId xmlns:a16="http://schemas.microsoft.com/office/drawing/2014/main" id="{56751592-98ED-BE76-ED93-630A31DCD2F6}"/>
              </a:ext>
            </a:extLst>
          </p:cNvPr>
          <p:cNvGraphicFramePr>
            <a:graphicFrameLocks noGrp="1"/>
          </p:cNvGraphicFramePr>
          <p:nvPr>
            <p:extLst>
              <p:ext uri="{D42A27DB-BD31-4B8C-83A1-F6EECF244321}">
                <p14:modId xmlns:p14="http://schemas.microsoft.com/office/powerpoint/2010/main" val="974339958"/>
              </p:ext>
            </p:extLst>
          </p:nvPr>
        </p:nvGraphicFramePr>
        <p:xfrm>
          <a:off x="4023952" y="2363393"/>
          <a:ext cx="2781878" cy="5804567"/>
        </p:xfrm>
        <a:graphic>
          <a:graphicData uri="http://schemas.openxmlformats.org/drawingml/2006/table">
            <a:tbl>
              <a:tblPr firstRow="1" bandRow="1">
                <a:tableStyleId>{5C22544A-7EE6-4342-B048-85BDC9FD1C3A}</a:tableStyleId>
              </a:tblPr>
              <a:tblGrid>
                <a:gridCol w="2781878">
                  <a:extLst>
                    <a:ext uri="{9D8B030D-6E8A-4147-A177-3AD203B41FA5}">
                      <a16:colId xmlns:a16="http://schemas.microsoft.com/office/drawing/2014/main" val="1520847292"/>
                    </a:ext>
                  </a:extLst>
                </a:gridCol>
              </a:tblGrid>
              <a:tr h="2617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1" smtClean="0">
                          <a:solidFill>
                            <a:schemeClr val="bg1"/>
                          </a:solidFill>
                          <a:latin typeface="Arial" panose="020B0604020202020204" pitchFamily="34" charset="0"/>
                          <a:cs typeface="Arial" panose="020B0604020202020204" pitchFamily="34" charset="0"/>
                        </a:rPr>
                        <a:t>Kết</a:t>
                      </a:r>
                      <a:r>
                        <a:rPr lang="en-US" sz="1000" b="1" baseline="0" smtClean="0">
                          <a:solidFill>
                            <a:schemeClr val="bg1"/>
                          </a:solidFill>
                          <a:latin typeface="Arial" panose="020B0604020202020204" pitchFamily="34" charset="0"/>
                          <a:cs typeface="Arial" panose="020B0604020202020204" pitchFamily="34" charset="0"/>
                        </a:rPr>
                        <a:t> quả</a:t>
                      </a:r>
                      <a:endParaRPr lang="en-US" sz="1000" b="1">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233F99"/>
                    </a:solidFill>
                  </a:tcPr>
                </a:tc>
                <a:extLst>
                  <a:ext uri="{0D108BD9-81ED-4DB2-BD59-A6C34878D82A}">
                    <a16:rowId xmlns:a16="http://schemas.microsoft.com/office/drawing/2014/main" val="2535013272"/>
                  </a:ext>
                </a:extLst>
              </a:tr>
              <a:tr h="554286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830843"/>
                  </a:ext>
                </a:extLst>
              </a:tr>
            </a:tbl>
          </a:graphicData>
        </a:graphic>
      </p:graphicFrame>
      <p:grpSp>
        <p:nvGrpSpPr>
          <p:cNvPr id="70" name="Group 69">
            <a:extLst>
              <a:ext uri="{FF2B5EF4-FFF2-40B4-BE49-F238E27FC236}">
                <a16:creationId xmlns:a16="http://schemas.microsoft.com/office/drawing/2014/main" id="{518BA7C7-D5B3-521F-4863-EB6372F08A16}"/>
              </a:ext>
            </a:extLst>
          </p:cNvPr>
          <p:cNvGrpSpPr/>
          <p:nvPr/>
        </p:nvGrpSpPr>
        <p:grpSpPr>
          <a:xfrm>
            <a:off x="0" y="-40063"/>
            <a:ext cx="6858000" cy="2289646"/>
            <a:chOff x="0" y="-40063"/>
            <a:chExt cx="6858000" cy="2289646"/>
          </a:xfrm>
        </p:grpSpPr>
        <p:grpSp>
          <p:nvGrpSpPr>
            <p:cNvPr id="27" name="Group 26">
              <a:extLst>
                <a:ext uri="{FF2B5EF4-FFF2-40B4-BE49-F238E27FC236}">
                  <a16:creationId xmlns:a16="http://schemas.microsoft.com/office/drawing/2014/main" id="{076F30E7-DE29-4869-A261-9356210766F3}"/>
                </a:ext>
              </a:extLst>
            </p:cNvPr>
            <p:cNvGrpSpPr/>
            <p:nvPr/>
          </p:nvGrpSpPr>
          <p:grpSpPr>
            <a:xfrm>
              <a:off x="0" y="-40063"/>
              <a:ext cx="6858000" cy="1149907"/>
              <a:chOff x="0" y="-40063"/>
              <a:chExt cx="6858000" cy="1149907"/>
            </a:xfrm>
          </p:grpSpPr>
          <p:pic>
            <p:nvPicPr>
              <p:cNvPr id="39" name="Picture 38">
                <a:extLst>
                  <a:ext uri="{FF2B5EF4-FFF2-40B4-BE49-F238E27FC236}">
                    <a16:creationId xmlns:a16="http://schemas.microsoft.com/office/drawing/2014/main" id="{7ABF4E65-9336-CED4-40B5-828F0E50C5E5}"/>
                  </a:ext>
                </a:extLst>
              </p:cNvPr>
              <p:cNvPicPr>
                <a:picLocks noChangeAspect="1"/>
              </p:cNvPicPr>
              <p:nvPr/>
            </p:nvPicPr>
            <p:blipFill>
              <a:blip r:embed="rId3"/>
              <a:stretch>
                <a:fillRect/>
              </a:stretch>
            </p:blipFill>
            <p:spPr>
              <a:xfrm>
                <a:off x="0" y="-1275"/>
                <a:ext cx="6858000" cy="1111119"/>
              </a:xfrm>
              <a:prstGeom prst="rect">
                <a:avLst/>
              </a:prstGeom>
            </p:spPr>
          </p:pic>
          <p:sp>
            <p:nvSpPr>
              <p:cNvPr id="40" name="TextBox 39">
                <a:extLst>
                  <a:ext uri="{FF2B5EF4-FFF2-40B4-BE49-F238E27FC236}">
                    <a16:creationId xmlns:a16="http://schemas.microsoft.com/office/drawing/2014/main" id="{E6C724AE-79C3-CBF7-13D9-AFB8C50186BA}"/>
                  </a:ext>
                </a:extLst>
              </p:cNvPr>
              <p:cNvSpPr txBox="1"/>
              <p:nvPr/>
            </p:nvSpPr>
            <p:spPr>
              <a:xfrm>
                <a:off x="2370087" y="-40063"/>
                <a:ext cx="2129108" cy="400110"/>
              </a:xfrm>
              <a:prstGeom prst="rect">
                <a:avLst/>
              </a:prstGeom>
              <a:noFill/>
            </p:spPr>
            <p:txBody>
              <a:bodyPr wrap="none" rtlCol="0">
                <a:spAutoFit/>
              </a:bodyPr>
              <a:lstStyle/>
              <a:p>
                <a:pPr algn="ctr"/>
                <a:r>
                  <a:rPr lang="en-US" sz="1000" b="1">
                    <a:solidFill>
                      <a:schemeClr val="bg1"/>
                    </a:solidFill>
                    <a:latin typeface="Arial Hebrew Scholar" pitchFamily="2" charset="-79"/>
                    <a:cs typeface="Arial Hebrew Scholar" pitchFamily="2" charset="-79"/>
                  </a:rPr>
                  <a:t>TRƯỜNG ĐẠI HỌC ĐẠI NAM</a:t>
                </a:r>
              </a:p>
              <a:p>
                <a:pPr algn="ctr"/>
                <a:r>
                  <a:rPr lang="en-US" sz="1000" b="1">
                    <a:solidFill>
                      <a:schemeClr val="bg1"/>
                    </a:solidFill>
                    <a:latin typeface="Arial Hebrew Scholar" pitchFamily="2" charset="-79"/>
                    <a:cs typeface="Arial Hebrew Scholar" pitchFamily="2" charset="-79"/>
                  </a:rPr>
                  <a:t>KHOA CÔNG NGHỆ THÔNG TIN</a:t>
                </a:r>
              </a:p>
            </p:txBody>
          </p:sp>
        </p:grpSp>
        <p:grpSp>
          <p:nvGrpSpPr>
            <p:cNvPr id="65" name="Group 64">
              <a:extLst>
                <a:ext uri="{FF2B5EF4-FFF2-40B4-BE49-F238E27FC236}">
                  <a16:creationId xmlns:a16="http://schemas.microsoft.com/office/drawing/2014/main" id="{36EBD40C-8A27-10B2-BA61-9E94053E57EA}"/>
                </a:ext>
              </a:extLst>
            </p:cNvPr>
            <p:cNvGrpSpPr/>
            <p:nvPr/>
          </p:nvGrpSpPr>
          <p:grpSpPr>
            <a:xfrm>
              <a:off x="0" y="1082578"/>
              <a:ext cx="6858000" cy="1167005"/>
              <a:chOff x="0" y="1082578"/>
              <a:chExt cx="6858000" cy="1167005"/>
            </a:xfrm>
          </p:grpSpPr>
          <p:sp>
            <p:nvSpPr>
              <p:cNvPr id="5" name="Title 1">
                <a:extLst>
                  <a:ext uri="{FF2B5EF4-FFF2-40B4-BE49-F238E27FC236}">
                    <a16:creationId xmlns:a16="http://schemas.microsoft.com/office/drawing/2014/main" id="{3D9E4F7B-BDBB-AF4A-B4AD-63280788DEC9}"/>
                  </a:ext>
                </a:extLst>
              </p:cNvPr>
              <p:cNvSpPr txBox="1">
                <a:spLocks/>
              </p:cNvSpPr>
              <p:nvPr/>
            </p:nvSpPr>
            <p:spPr>
              <a:xfrm>
                <a:off x="0" y="1082578"/>
                <a:ext cx="6765928" cy="329891"/>
              </a:xfrm>
              <a:prstGeom prst="rect">
                <a:avLst/>
              </a:prstGeom>
            </p:spPr>
            <p:txBody>
              <a:bodyPr vert="horz" lIns="20299" tIns="10150" rIns="20299" bIns="10150" rtlCol="0" anchor="ctr">
                <a:noAutofit/>
              </a:bodyPr>
              <a:lstStyle>
                <a:lvl1pPr algn="ctr" defTabSz="2880360" rtl="0" eaLnBrk="1" latinLnBrk="0" hangingPunct="1">
                  <a:lnSpc>
                    <a:spcPct val="90000"/>
                  </a:lnSpc>
                  <a:spcBef>
                    <a:spcPct val="0"/>
                  </a:spcBef>
                  <a:buNone/>
                  <a:defRPr sz="18900" kern="1200">
                    <a:solidFill>
                      <a:schemeClr val="tx1"/>
                    </a:solidFill>
                    <a:latin typeface="+mj-lt"/>
                    <a:ea typeface="+mj-ea"/>
                    <a:cs typeface="+mj-cs"/>
                  </a:defRPr>
                </a:lvl1pPr>
              </a:lstStyle>
              <a:p>
                <a:r>
                  <a:rPr lang="en-US" sz="1200" b="1" dirty="0" err="1">
                    <a:solidFill>
                      <a:schemeClr val="accent2"/>
                    </a:solidFill>
                    <a:latin typeface="Arial Hebrew Scholar" pitchFamily="2" charset="-79"/>
                    <a:cs typeface="Arial Hebrew Scholar" pitchFamily="2" charset="-79"/>
                  </a:rPr>
                  <a:t>ERP</a:t>
                </a:r>
                <a:r>
                  <a:rPr lang="en-US" sz="1200" b="1" err="1">
                    <a:solidFill>
                      <a:schemeClr val="accent2"/>
                    </a:solidFill>
                    <a:latin typeface="Arial Hebrew Scholar" pitchFamily="2" charset="-79"/>
                    <a:cs typeface="Arial Hebrew Scholar" pitchFamily="2" charset="-79"/>
                  </a:rPr>
                  <a:t>: </a:t>
                </a:r>
                <a:r>
                  <a:rPr lang="en-US" sz="1200" b="1" smtClean="0">
                    <a:solidFill>
                      <a:schemeClr val="accent2"/>
                    </a:solidFill>
                    <a:latin typeface="Arial Hebrew Scholar" pitchFamily="2" charset="-79"/>
                    <a:cs typeface="Arial Hebrew Scholar" pitchFamily="2" charset="-79"/>
                  </a:rPr>
                  <a:t>ALPHABOT</a:t>
                </a:r>
                <a:endParaRPr lang="en-US" sz="1200" b="1" dirty="0">
                  <a:solidFill>
                    <a:schemeClr val="accent2"/>
                  </a:solidFill>
                  <a:latin typeface="Arial Hebrew Scholar" pitchFamily="2" charset="-79"/>
                  <a:cs typeface="Arial Hebrew Scholar" pitchFamily="2" charset="-79"/>
                </a:endParaRPr>
              </a:p>
            </p:txBody>
          </p:sp>
          <p:sp>
            <p:nvSpPr>
              <p:cNvPr id="6" name="Rectangle 5">
                <a:extLst>
                  <a:ext uri="{FF2B5EF4-FFF2-40B4-BE49-F238E27FC236}">
                    <a16:creationId xmlns:a16="http://schemas.microsoft.com/office/drawing/2014/main" id="{FDB71301-74E9-3D33-787D-882C46CB1337}"/>
                  </a:ext>
                </a:extLst>
              </p:cNvPr>
              <p:cNvSpPr/>
              <p:nvPr/>
            </p:nvSpPr>
            <p:spPr>
              <a:xfrm>
                <a:off x="0" y="1337994"/>
                <a:ext cx="6858000" cy="14559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799" b="1" smtClean="0"/>
                  <a:t>Vi Sỹ Tuyên, Phùng Mạnh Đức, Hoàng Văn </a:t>
                </a:r>
                <a:r>
                  <a:rPr lang="en-US" sz="799" b="1" smtClean="0"/>
                  <a:t>Dũng, Mai Ngọc Vui</a:t>
                </a:r>
                <a:endParaRPr lang="en-US" sz="799" b="1" dirty="0"/>
              </a:p>
            </p:txBody>
          </p:sp>
          <p:pic>
            <p:nvPicPr>
              <p:cNvPr id="63" name="Picture 62">
                <a:extLst>
                  <a:ext uri="{FF2B5EF4-FFF2-40B4-BE49-F238E27FC236}">
                    <a16:creationId xmlns:a16="http://schemas.microsoft.com/office/drawing/2014/main" id="{77C1551A-D245-378A-F0E2-59C5BABF9FCD}"/>
                  </a:ext>
                </a:extLst>
              </p:cNvPr>
              <p:cNvPicPr>
                <a:picLocks noChangeAspect="1"/>
              </p:cNvPicPr>
              <p:nvPr/>
            </p:nvPicPr>
            <p:blipFill>
              <a:blip r:embed="rId4"/>
              <a:stretch>
                <a:fillRect/>
              </a:stretch>
            </p:blipFill>
            <p:spPr>
              <a:xfrm>
                <a:off x="2620895" y="1512206"/>
                <a:ext cx="1616210" cy="737377"/>
              </a:xfrm>
              <a:prstGeom prst="rect">
                <a:avLst/>
              </a:prstGeom>
            </p:spPr>
          </p:pic>
        </p:grpSp>
      </p:grpSp>
      <p:graphicFrame>
        <p:nvGraphicFramePr>
          <p:cNvPr id="82" name="Table 81">
            <a:extLst>
              <a:ext uri="{FF2B5EF4-FFF2-40B4-BE49-F238E27FC236}">
                <a16:creationId xmlns:a16="http://schemas.microsoft.com/office/drawing/2014/main" id="{232FA873-71B4-C434-9F8C-88FB366D900C}"/>
              </a:ext>
            </a:extLst>
          </p:cNvPr>
          <p:cNvGraphicFramePr>
            <a:graphicFrameLocks noGrp="1"/>
          </p:cNvGraphicFramePr>
          <p:nvPr>
            <p:extLst>
              <p:ext uri="{D42A27DB-BD31-4B8C-83A1-F6EECF244321}">
                <p14:modId xmlns:p14="http://schemas.microsoft.com/office/powerpoint/2010/main" val="2113594293"/>
              </p:ext>
            </p:extLst>
          </p:nvPr>
        </p:nvGraphicFramePr>
        <p:xfrm>
          <a:off x="71978" y="3794556"/>
          <a:ext cx="3890421" cy="6055182"/>
        </p:xfrm>
        <a:graphic>
          <a:graphicData uri="http://schemas.openxmlformats.org/drawingml/2006/table">
            <a:tbl>
              <a:tblPr firstRow="1" bandRow="1">
                <a:tableStyleId>{5C22544A-7EE6-4342-B048-85BDC9FD1C3A}</a:tableStyleId>
              </a:tblPr>
              <a:tblGrid>
                <a:gridCol w="3890421">
                  <a:extLst>
                    <a:ext uri="{9D8B030D-6E8A-4147-A177-3AD203B41FA5}">
                      <a16:colId xmlns:a16="http://schemas.microsoft.com/office/drawing/2014/main" val="1520847292"/>
                    </a:ext>
                  </a:extLst>
                </a:gridCol>
              </a:tblGrid>
              <a:tr h="12232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1" smtClean="0">
                          <a:solidFill>
                            <a:schemeClr val="bg1"/>
                          </a:solidFill>
                          <a:latin typeface="Arial" panose="020B0604020202020204" pitchFamily="34" charset="0"/>
                          <a:cs typeface="Arial" panose="020B0604020202020204" pitchFamily="34" charset="0"/>
                        </a:rPr>
                        <a:t>Các</a:t>
                      </a:r>
                      <a:r>
                        <a:rPr lang="en-US" sz="1000" b="1" baseline="0" smtClean="0">
                          <a:solidFill>
                            <a:schemeClr val="bg1"/>
                          </a:solidFill>
                          <a:latin typeface="Arial" panose="020B0604020202020204" pitchFamily="34" charset="0"/>
                          <a:cs typeface="Arial" panose="020B0604020202020204" pitchFamily="34" charset="0"/>
                        </a:rPr>
                        <a:t> thiết bị sử dụng</a:t>
                      </a:r>
                      <a:endParaRPr lang="en-US" sz="1000" b="1">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3F99"/>
                    </a:solidFill>
                  </a:tcPr>
                </a:tc>
                <a:extLst>
                  <a:ext uri="{0D108BD9-81ED-4DB2-BD59-A6C34878D82A}">
                    <a16:rowId xmlns:a16="http://schemas.microsoft.com/office/drawing/2014/main" val="2535013272"/>
                  </a:ext>
                </a:extLst>
              </a:tr>
              <a:tr h="58113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1" smtClean="0">
                          <a:solidFill>
                            <a:schemeClr val="bg1"/>
                          </a:solidFill>
                          <a:latin typeface="Arial" panose="020B0604020202020204" pitchFamily="34" charset="0"/>
                          <a:cs typeface="Arial" panose="020B0604020202020204" pitchFamily="34" charset="0"/>
                        </a:rPr>
                        <a:t>C</a:t>
                      </a:r>
                      <a:endParaRPr lang="en-US" sz="1000" b="1">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7733821"/>
                  </a:ext>
                </a:extLst>
              </a:tr>
            </a:tbl>
          </a:graphicData>
        </a:graphic>
      </p:graphicFrame>
      <p:graphicFrame>
        <p:nvGraphicFramePr>
          <p:cNvPr id="89" name="Table 88">
            <a:extLst>
              <a:ext uri="{FF2B5EF4-FFF2-40B4-BE49-F238E27FC236}">
                <a16:creationId xmlns:a16="http://schemas.microsoft.com/office/drawing/2014/main" id="{F959286E-D53A-FB49-5826-7326306DBEDE}"/>
              </a:ext>
            </a:extLst>
          </p:cNvPr>
          <p:cNvGraphicFramePr>
            <a:graphicFrameLocks noGrp="1"/>
          </p:cNvGraphicFramePr>
          <p:nvPr>
            <p:extLst>
              <p:ext uri="{D42A27DB-BD31-4B8C-83A1-F6EECF244321}">
                <p14:modId xmlns:p14="http://schemas.microsoft.com/office/powerpoint/2010/main" val="2445878812"/>
              </p:ext>
            </p:extLst>
          </p:nvPr>
        </p:nvGraphicFramePr>
        <p:xfrm>
          <a:off x="4016413" y="8167961"/>
          <a:ext cx="2789417" cy="1426181"/>
        </p:xfrm>
        <a:graphic>
          <a:graphicData uri="http://schemas.openxmlformats.org/drawingml/2006/table">
            <a:tbl>
              <a:tblPr firstRow="1" bandRow="1">
                <a:tableStyleId>{5C22544A-7EE6-4342-B048-85BDC9FD1C3A}</a:tableStyleId>
              </a:tblPr>
              <a:tblGrid>
                <a:gridCol w="2789417">
                  <a:extLst>
                    <a:ext uri="{9D8B030D-6E8A-4147-A177-3AD203B41FA5}">
                      <a16:colId xmlns:a16="http://schemas.microsoft.com/office/drawing/2014/main" val="1520847292"/>
                    </a:ext>
                  </a:extLst>
                </a:gridCol>
              </a:tblGrid>
              <a:tr h="14651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1">
                          <a:solidFill>
                            <a:schemeClr val="bg1"/>
                          </a:solidFill>
                          <a:latin typeface="Arial" panose="020B0604020202020204" pitchFamily="34" charset="0"/>
                          <a:cs typeface="Arial" panose="020B0604020202020204" pitchFamily="34" charset="0"/>
                        </a:rPr>
                        <a:t>Platform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233F99"/>
                    </a:solidFill>
                  </a:tcPr>
                </a:tc>
                <a:extLst>
                  <a:ext uri="{0D108BD9-81ED-4DB2-BD59-A6C34878D82A}">
                    <a16:rowId xmlns:a16="http://schemas.microsoft.com/office/drawing/2014/main" val="2535013272"/>
                  </a:ext>
                </a:extLst>
              </a:tr>
              <a:tr h="118234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830843"/>
                  </a:ext>
                </a:extLst>
              </a:tr>
            </a:tbl>
          </a:graphicData>
        </a:graphic>
      </p:graphicFrame>
      <p:sp>
        <p:nvSpPr>
          <p:cNvPr id="92" name="TextBox 91">
            <a:extLst>
              <a:ext uri="{FF2B5EF4-FFF2-40B4-BE49-F238E27FC236}">
                <a16:creationId xmlns:a16="http://schemas.microsoft.com/office/drawing/2014/main" id="{A0C06921-7CE0-2846-54DF-FEF2E2972390}"/>
              </a:ext>
            </a:extLst>
          </p:cNvPr>
          <p:cNvSpPr txBox="1"/>
          <p:nvPr/>
        </p:nvSpPr>
        <p:spPr>
          <a:xfrm>
            <a:off x="3943438" y="9586860"/>
            <a:ext cx="2958439" cy="215444"/>
          </a:xfrm>
          <a:prstGeom prst="rect">
            <a:avLst/>
          </a:prstGeom>
          <a:noFill/>
        </p:spPr>
        <p:txBody>
          <a:bodyPr wrap="square">
            <a:spAutoFit/>
          </a:bodyPr>
          <a:lstStyle/>
          <a:p>
            <a:pPr algn="ctr"/>
            <a:r>
              <a:rPr lang="en-US" sz="750">
                <a:latin typeface="Arial" panose="020B0604020202020204" pitchFamily="34" charset="0"/>
                <a:cs typeface="Arial Hebrew Scholar"/>
              </a:rPr>
              <a:t>©AIoTLab, Faculty of Information Technology, DaiNam University</a:t>
            </a:r>
          </a:p>
        </p:txBody>
      </p:sp>
      <p:grpSp>
        <p:nvGrpSpPr>
          <p:cNvPr id="1024" name="Group 1023">
            <a:extLst>
              <a:ext uri="{FF2B5EF4-FFF2-40B4-BE49-F238E27FC236}">
                <a16:creationId xmlns:a16="http://schemas.microsoft.com/office/drawing/2014/main" id="{744A033B-ADB1-65DC-6E8B-77A248771067}"/>
              </a:ext>
            </a:extLst>
          </p:cNvPr>
          <p:cNvGrpSpPr/>
          <p:nvPr/>
        </p:nvGrpSpPr>
        <p:grpSpPr>
          <a:xfrm>
            <a:off x="4439466" y="9248843"/>
            <a:ext cx="729413" cy="366731"/>
            <a:chOff x="6071533" y="2197843"/>
            <a:chExt cx="729413" cy="371076"/>
          </a:xfrm>
        </p:grpSpPr>
        <p:sp>
          <p:nvSpPr>
            <p:cNvPr id="1025" name="TextBox 1024">
              <a:extLst>
                <a:ext uri="{FF2B5EF4-FFF2-40B4-BE49-F238E27FC236}">
                  <a16:creationId xmlns:a16="http://schemas.microsoft.com/office/drawing/2014/main" id="{F232106F-BB02-AEDC-69E9-2BDE01BDE00D}"/>
                </a:ext>
              </a:extLst>
            </p:cNvPr>
            <p:cNvSpPr txBox="1"/>
            <p:nvPr/>
          </p:nvSpPr>
          <p:spPr>
            <a:xfrm>
              <a:off x="6151737" y="2226353"/>
              <a:ext cx="649209" cy="342566"/>
            </a:xfrm>
            <a:prstGeom prst="rect">
              <a:avLst/>
            </a:prstGeom>
            <a:noFill/>
          </p:spPr>
          <p:txBody>
            <a:bodyPr wrap="square">
              <a:spAutoFit/>
            </a:bodyPr>
            <a:lstStyle/>
            <a:p>
              <a:pPr algn="ctr"/>
              <a:r>
                <a:rPr lang="en-US" sz="800" b="1">
                  <a:latin typeface="Arial Hebrew Scholar" pitchFamily="2" charset="-79"/>
                  <a:cs typeface="Arial Hebrew Scholar" pitchFamily="2" charset="-79"/>
                </a:rPr>
                <a:t>Github Platform</a:t>
              </a:r>
              <a:endParaRPr lang="en-US" sz="800" b="1" dirty="0">
                <a:latin typeface="Arial Hebrew Scholar" pitchFamily="2" charset="-79"/>
                <a:cs typeface="Arial Hebrew Scholar" pitchFamily="2" charset="-79"/>
              </a:endParaRPr>
            </a:p>
          </p:txBody>
        </p:sp>
        <p:pic>
          <p:nvPicPr>
            <p:cNvPr id="1026" name="Picture 4" descr="Github Logo - Free social media icons">
              <a:extLst>
                <a:ext uri="{FF2B5EF4-FFF2-40B4-BE49-F238E27FC236}">
                  <a16:creationId xmlns:a16="http://schemas.microsoft.com/office/drawing/2014/main" id="{58468723-8BEE-E9A8-37F1-25D443A7862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V="1">
              <a:off x="6071533" y="2197843"/>
              <a:ext cx="166522" cy="166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Group 1034">
            <a:extLst>
              <a:ext uri="{FF2B5EF4-FFF2-40B4-BE49-F238E27FC236}">
                <a16:creationId xmlns:a16="http://schemas.microsoft.com/office/drawing/2014/main" id="{CA4AE13E-261B-CCD9-0CCB-E209746E8442}"/>
              </a:ext>
            </a:extLst>
          </p:cNvPr>
          <p:cNvGrpSpPr/>
          <p:nvPr/>
        </p:nvGrpSpPr>
        <p:grpSpPr>
          <a:xfrm>
            <a:off x="5767461" y="8535528"/>
            <a:ext cx="725093" cy="1027194"/>
            <a:chOff x="5729861" y="6934721"/>
            <a:chExt cx="725093" cy="1027194"/>
          </a:xfrm>
        </p:grpSpPr>
        <p:pic>
          <p:nvPicPr>
            <p:cNvPr id="1029" name="Picture 1028">
              <a:extLst>
                <a:ext uri="{FF2B5EF4-FFF2-40B4-BE49-F238E27FC236}">
                  <a16:creationId xmlns:a16="http://schemas.microsoft.com/office/drawing/2014/main" id="{9A6FA28E-24A2-971C-1329-B9C39D8020D1}"/>
                </a:ext>
              </a:extLst>
            </p:cNvPr>
            <p:cNvPicPr>
              <a:picLocks noChangeAspect="1"/>
            </p:cNvPicPr>
            <p:nvPr/>
          </p:nvPicPr>
          <p:blipFill>
            <a:blip r:embed="rId5"/>
            <a:stretch>
              <a:fillRect/>
            </a:stretch>
          </p:blipFill>
          <p:spPr>
            <a:xfrm>
              <a:off x="5729861" y="6934721"/>
              <a:ext cx="658860" cy="648000"/>
            </a:xfrm>
            <a:prstGeom prst="rect">
              <a:avLst/>
            </a:prstGeom>
          </p:spPr>
        </p:pic>
        <p:grpSp>
          <p:nvGrpSpPr>
            <p:cNvPr id="1031" name="Group 1030">
              <a:extLst>
                <a:ext uri="{FF2B5EF4-FFF2-40B4-BE49-F238E27FC236}">
                  <a16:creationId xmlns:a16="http://schemas.microsoft.com/office/drawing/2014/main" id="{CF614D1B-5E22-CCB8-7095-13F12F04FD96}"/>
                </a:ext>
              </a:extLst>
            </p:cNvPr>
            <p:cNvGrpSpPr/>
            <p:nvPr/>
          </p:nvGrpSpPr>
          <p:grpSpPr>
            <a:xfrm>
              <a:off x="5771688" y="7623361"/>
              <a:ext cx="683266" cy="338554"/>
              <a:chOff x="6071533" y="2191497"/>
              <a:chExt cx="683266" cy="342566"/>
            </a:xfrm>
          </p:grpSpPr>
          <p:sp>
            <p:nvSpPr>
              <p:cNvPr id="1032" name="TextBox 1031">
                <a:extLst>
                  <a:ext uri="{FF2B5EF4-FFF2-40B4-BE49-F238E27FC236}">
                    <a16:creationId xmlns:a16="http://schemas.microsoft.com/office/drawing/2014/main" id="{C3051B63-3463-6494-3CCA-F8F194D0A4B7}"/>
                  </a:ext>
                </a:extLst>
              </p:cNvPr>
              <p:cNvSpPr txBox="1"/>
              <p:nvPr/>
            </p:nvSpPr>
            <p:spPr>
              <a:xfrm>
                <a:off x="6105590" y="2191497"/>
                <a:ext cx="649209" cy="342566"/>
              </a:xfrm>
              <a:prstGeom prst="rect">
                <a:avLst/>
              </a:prstGeom>
              <a:noFill/>
            </p:spPr>
            <p:txBody>
              <a:bodyPr wrap="square">
                <a:spAutoFit/>
              </a:bodyPr>
              <a:lstStyle/>
              <a:p>
                <a:pPr algn="ctr"/>
                <a:r>
                  <a:rPr lang="en-US" sz="800" b="1">
                    <a:latin typeface="Arial Hebrew Scholar" pitchFamily="2" charset="-79"/>
                    <a:cs typeface="Arial Hebrew Scholar" pitchFamily="2" charset="-79"/>
                  </a:rPr>
                  <a:t>Github FIT-DNU</a:t>
                </a:r>
                <a:endParaRPr lang="en-US" sz="800" b="1" dirty="0">
                  <a:latin typeface="Arial Hebrew Scholar" pitchFamily="2" charset="-79"/>
                  <a:cs typeface="Arial Hebrew Scholar" pitchFamily="2" charset="-79"/>
                </a:endParaRPr>
              </a:p>
            </p:txBody>
          </p:sp>
          <p:pic>
            <p:nvPicPr>
              <p:cNvPr id="1033" name="Picture 4" descr="Github Logo - Free social media icons">
                <a:extLst>
                  <a:ext uri="{FF2B5EF4-FFF2-40B4-BE49-F238E27FC236}">
                    <a16:creationId xmlns:a16="http://schemas.microsoft.com/office/drawing/2014/main" id="{E7E7E365-5E2E-837C-A71B-F336329B5125}"/>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V="1">
                <a:off x="6071533" y="2197843"/>
                <a:ext cx="166522" cy="16652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7" name="Picture 36" descr="http://k1.arduino.vn/img/2014/05/22/0/479_1231-1400727929-0-arduinounosmd450px1.jpg"/>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07974" y="4470766"/>
            <a:ext cx="1145600" cy="555780"/>
          </a:xfrm>
          <a:prstGeom prst="rect">
            <a:avLst/>
          </a:prstGeom>
          <a:noFill/>
          <a:ln>
            <a:noFill/>
          </a:ln>
        </p:spPr>
      </p:pic>
      <p:sp>
        <p:nvSpPr>
          <p:cNvPr id="2" name="TextBox 1"/>
          <p:cNvSpPr txBox="1"/>
          <p:nvPr/>
        </p:nvSpPr>
        <p:spPr>
          <a:xfrm>
            <a:off x="262506" y="4099261"/>
            <a:ext cx="2034655" cy="276999"/>
          </a:xfrm>
          <a:prstGeom prst="rect">
            <a:avLst/>
          </a:prstGeom>
          <a:noFill/>
        </p:spPr>
        <p:txBody>
          <a:bodyPr wrap="square" rtlCol="0">
            <a:spAutoFit/>
          </a:bodyPr>
          <a:lstStyle/>
          <a:p>
            <a:r>
              <a:rPr lang="en-US" sz="1200" smtClean="0"/>
              <a:t>Arduino Uno</a:t>
            </a:r>
            <a:endParaRPr lang="en-US" sz="1200"/>
          </a:p>
        </p:txBody>
      </p:sp>
      <p:sp>
        <p:nvSpPr>
          <p:cNvPr id="4" name="TextBox 3"/>
          <p:cNvSpPr txBox="1"/>
          <p:nvPr/>
        </p:nvSpPr>
        <p:spPr>
          <a:xfrm>
            <a:off x="1747472" y="13201457"/>
            <a:ext cx="1081116" cy="774192"/>
          </a:xfrm>
          <a:prstGeom prst="rect">
            <a:avLst/>
          </a:prstGeom>
          <a:noFill/>
        </p:spPr>
        <p:txBody>
          <a:bodyPr wrap="square" rtlCol="0">
            <a:spAutoFit/>
          </a:bodyPr>
          <a:lstStyle/>
          <a:p>
            <a:endParaRPr lang="en-US"/>
          </a:p>
        </p:txBody>
      </p:sp>
      <p:pic>
        <p:nvPicPr>
          <p:cNvPr id="9" name="Picture 4" descr="Hướng dẫn sử dụng Module cảm biến siêu âm HY-SRF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223" y="4331396"/>
            <a:ext cx="1061878" cy="5728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950906" y="4086300"/>
            <a:ext cx="2061488" cy="276999"/>
          </a:xfrm>
          <a:prstGeom prst="rect">
            <a:avLst/>
          </a:prstGeom>
          <a:noFill/>
        </p:spPr>
        <p:txBody>
          <a:bodyPr wrap="square" rtlCol="0">
            <a:spAutoFit/>
          </a:bodyPr>
          <a:lstStyle/>
          <a:p>
            <a:r>
              <a:rPr lang="en-US" sz="1200"/>
              <a:t>Cảm biến siêu âm</a:t>
            </a:r>
          </a:p>
        </p:txBody>
      </p:sp>
      <p:sp>
        <p:nvSpPr>
          <p:cNvPr id="11" name="TextBox 10"/>
          <p:cNvSpPr txBox="1"/>
          <p:nvPr/>
        </p:nvSpPr>
        <p:spPr>
          <a:xfrm>
            <a:off x="2533844" y="11640736"/>
            <a:ext cx="160841" cy="45719"/>
          </a:xfrm>
          <a:prstGeom prst="rect">
            <a:avLst/>
          </a:prstGeom>
          <a:noFill/>
        </p:spPr>
        <p:txBody>
          <a:bodyPr wrap="square" rtlCol="0">
            <a:spAutoFit/>
          </a:bodyPr>
          <a:lstStyle/>
          <a:p>
            <a:endParaRPr lang="en-US"/>
          </a:p>
        </p:txBody>
      </p:sp>
      <p:pic>
        <p:nvPicPr>
          <p:cNvPr id="1030" name="Picture 6" descr="Thanh 5 cảm biến dò line TCRT5000 + tránh vật cản Line Follower Sensor  BFD-1000"/>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45837" y="5342170"/>
            <a:ext cx="1330103" cy="5921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62506" y="5061722"/>
            <a:ext cx="1231427" cy="276999"/>
          </a:xfrm>
          <a:prstGeom prst="rect">
            <a:avLst/>
          </a:prstGeom>
          <a:noFill/>
        </p:spPr>
        <p:txBody>
          <a:bodyPr wrap="none" rtlCol="0">
            <a:spAutoFit/>
          </a:bodyPr>
          <a:lstStyle/>
          <a:p>
            <a:r>
              <a:rPr lang="en-US" sz="1200" smtClean="0"/>
              <a:t>Cảm biến dò line</a:t>
            </a:r>
            <a:endParaRPr lang="en-US" sz="1200"/>
          </a:p>
        </p:txBody>
      </p:sp>
      <p:pic>
        <p:nvPicPr>
          <p:cNvPr id="47" name="Picture 46" descr="Cảm Biến Vật Cản Hồng Ngoại - Nshop"/>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2057586" y="5337885"/>
            <a:ext cx="1371414" cy="491013"/>
          </a:xfrm>
          <a:prstGeom prst="rect">
            <a:avLst/>
          </a:prstGeom>
          <a:noFill/>
          <a:ln>
            <a:noFill/>
          </a:ln>
        </p:spPr>
      </p:pic>
      <p:sp>
        <p:nvSpPr>
          <p:cNvPr id="13" name="TextBox 12"/>
          <p:cNvSpPr txBox="1"/>
          <p:nvPr/>
        </p:nvSpPr>
        <p:spPr>
          <a:xfrm>
            <a:off x="1959130" y="5047827"/>
            <a:ext cx="1797351" cy="276999"/>
          </a:xfrm>
          <a:prstGeom prst="rect">
            <a:avLst/>
          </a:prstGeom>
          <a:noFill/>
        </p:spPr>
        <p:txBody>
          <a:bodyPr wrap="square" rtlCol="0">
            <a:spAutoFit/>
          </a:bodyPr>
          <a:lstStyle/>
          <a:p>
            <a:r>
              <a:rPr lang="en-US" sz="1200" smtClean="0"/>
              <a:t>Cảm biến </a:t>
            </a:r>
            <a:r>
              <a:rPr lang="en-US" sz="1000" smtClean="0"/>
              <a:t>hồng</a:t>
            </a:r>
            <a:r>
              <a:rPr lang="en-US" sz="1200" smtClean="0"/>
              <a:t> ngoại</a:t>
            </a:r>
            <a:endParaRPr lang="en-US" sz="1200"/>
          </a:p>
        </p:txBody>
      </p:sp>
      <p:pic>
        <p:nvPicPr>
          <p:cNvPr id="48" name="Picture 47" descr="Động cơ DC giảm tốc vàng 2 trục 1:48"/>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290892" y="6183747"/>
            <a:ext cx="1253161" cy="858234"/>
          </a:xfrm>
          <a:prstGeom prst="rect">
            <a:avLst/>
          </a:prstGeom>
          <a:noFill/>
          <a:ln>
            <a:noFill/>
          </a:ln>
        </p:spPr>
      </p:pic>
      <p:sp>
        <p:nvSpPr>
          <p:cNvPr id="14" name="TextBox 13"/>
          <p:cNvSpPr txBox="1"/>
          <p:nvPr/>
        </p:nvSpPr>
        <p:spPr>
          <a:xfrm>
            <a:off x="180501" y="5958164"/>
            <a:ext cx="1395439" cy="276999"/>
          </a:xfrm>
          <a:prstGeom prst="rect">
            <a:avLst/>
          </a:prstGeom>
          <a:noFill/>
        </p:spPr>
        <p:txBody>
          <a:bodyPr wrap="square" rtlCol="0">
            <a:spAutoFit/>
          </a:bodyPr>
          <a:lstStyle/>
          <a:p>
            <a:r>
              <a:rPr lang="en-US" sz="1200" smtClean="0"/>
              <a:t>Động cơ DC</a:t>
            </a:r>
            <a:endParaRPr lang="en-US" sz="1200"/>
          </a:p>
        </p:txBody>
      </p:sp>
      <p:sp>
        <p:nvSpPr>
          <p:cNvPr id="15" name="TextBox 14"/>
          <p:cNvSpPr txBox="1"/>
          <p:nvPr/>
        </p:nvSpPr>
        <p:spPr>
          <a:xfrm>
            <a:off x="1959130" y="5857089"/>
            <a:ext cx="2523794" cy="276999"/>
          </a:xfrm>
          <a:prstGeom prst="rect">
            <a:avLst/>
          </a:prstGeom>
          <a:noFill/>
        </p:spPr>
        <p:txBody>
          <a:bodyPr wrap="square" rtlCol="0">
            <a:spAutoFit/>
          </a:bodyPr>
          <a:lstStyle/>
          <a:p>
            <a:r>
              <a:rPr lang="en-US" sz="1200" smtClean="0">
                <a:latin typeface="Times New Roman" panose="02020603050405020304" pitchFamily="18" charset="0"/>
                <a:cs typeface="Times New Roman" panose="02020603050405020304" pitchFamily="18" charset="0"/>
              </a:rPr>
              <a:t> Pin 18650 </a:t>
            </a:r>
            <a:r>
              <a:rPr lang="en-US" sz="1200">
                <a:latin typeface="Times New Roman" panose="02020603050405020304" pitchFamily="18" charset="0"/>
                <a:cs typeface="Times New Roman" panose="02020603050405020304" pitchFamily="18" charset="0"/>
              </a:rPr>
              <a:t>Li-Ion</a:t>
            </a:r>
          </a:p>
        </p:txBody>
      </p:sp>
      <p:sp>
        <p:nvSpPr>
          <p:cNvPr id="22" name="AutoShape 14" descr="data:image/png;base64,iVBORw0KGgoAAAANSUhEUgAAASwAAAEsCAYAAAB5fY51AAAP9klEQVR4Aeza23bjxhEFUCb//8+JPJ6RZUEgD4Fq9AU7azwXslBdtVs5T/jvw/8IECAwiYDAmuSijEmAwOMhsPwUECAwjYDAmuaqzg+qA4HZBQTW7DdofgI3EtgLrP99GPjv8fhu8MHi1w8C3532/v3Do6c+2jtnlM/T5UaZd7Q5Nn57gbUp9AEBAhMJLDqqwFr0Yq1FYEUBgbXirdqJwKICAmvRi7UWgRUFBNZPt+ozAgSGFBBYQ16LoQgQ+ElAYP2k4jMCBIYUEFhDXouhrhNw0kwCAmum2zIrgZsLnA2s/3z4rfDfxxqlv6rfGC4d7qNZ9Xzpz8DH0dGvdL7qc6PhOhal+45ed5jwbGAdPtiDBAgQeFfgZGC9e5x6AgQIHBcQWMftPEmAwMUCAuticMcRIHBcQGAdt7vbk/Yl0F1AYHW/AgMQIJAKCKxUSh0BAt0FBFb3KzAAgfEERp1IYI16M+YiQGAjcFVgpW8uV9dtFr7og/RN43Scapd0vrQu3WOVutFdqn9e0n7N7/eqwGq+iAMIEFhfQGA1uGMtCRBoIyCw2rjqSoBAAwGB1QBVSwIE2ggIrDauut5FwJ6XCgisS7kdRoDAGQGBdUbPswQIXCogsC7ldhgBAmcE+gbWmck9S4DA7QQEVpsrr34zuNeb1ekeaV2q3WvfXuemLrevE1i3/xEAQGAeAYE1z11NPqnxCZwXEFjnDXUgQOAiAYF1EbRjCBA4LyCwzhvqQIDAvwWa/UtgNaPVmACBagGBVS2qHwECzQQEVjNajQkQqBYQWNWi5/vpQIDAjoDA2oG56OPR36wefb70DfvqPdJzL/oxus8xAus+d21TAtMLCKzpr9ACMwuY/T0BgfWel2oCBDoKCKyO+I4mQOA9AYH1npdqAgQ6CkwdWB3dHE2AQAcBgdUB3ZEECBwTEFjH3DxFgEAHAYHVAd2RBwQ8QuBD4KrASt80rq77WHHoX9VvTKd+6blpXS/ku+2bOqcu1XXpfIfrrgqswwN6kAABAn8EBNYfCX8SIDCIwP4YAmvfxjcECAwmILAGuxDjECCwLyCw9m18Q4DAYAICa7ALOT+ODgTWFRBY696tzQgsJyCwlrtSCxFYV0BgrXu3Nltf4HYbng2s9E3o0et6XXz6pnHqV71HOl/1uXfbN/VLXUavS/fd1J0NrE1DHxAgQKCVgMBqJasvAQLlAncOrHJMDQkQaCsgsNr66k6AQKGAwCrE1IoAgbYCAqutr+6DCBhjDQGBtcY92oLALQQE1i2u2ZIE1hAQWGvcoy0I3EJgL7D+9Ybzh4R/Px5/GTzC//1Vm/wXtvt19sj90j3SN7B79UvPra5L7vaONRvnvcDaFPqAAAECvQUEVu8bcD4BArGAwIqpblJoTQIDCwisgS/HaAQI/FtAYP3bw78IEBhYQGANfDlGI9BWYL7uAmu+OzMxgdsKCKzbXr3FCcwnILDmuzMTE7itwNnA6vXm8gDnPtIZZq6r/j9Gr7e10z3Su0r3SPtVz5eem9ZVz5f229SdDaxNQx8QIECglYDAaiWrLwEC5QICq5xUwwUFrDSIgMAa5CKMQYDAawGB9dpIBQECgwgIrEEuwhgECLwWuCKwXk+hggABAoGAwAqQlBAgMIaAwBrjHkxBgEAgsBdYo78Bm75pHBD8Kqnu96tp4W/V86X90p+Dz34fOz/7+8fX0a/03LTu2Uxfv4uG+yiqPjft93F0l1/V8x3utxdYXVQcSoAAgWcCAuuZju8IEBhKQGANdR2GITCRQIdRBVYHdEcSIHBMQGAdc/MUAQIdBARWB3RHEiBwTEBgHXM7/5QOBAi8LSCw3ibzAAECvQQEVi955xIg8LbAXmB9ffv3yr+/vcCLB9I3atO6F8c1+zqdL72rtF+zhYoaT7Lvy23TPdK6lwf+Lkj79ar7PeY/f+wF1j8V/kaAAIFBBATWIBdhDAIEXgsIrNdGKggQGERggsAaRMoYBAh0FxBY3a/AAAQIpAICK5VSR4BAdwGB1f0KDPBFwF8JPBUQWE95fEmAwEgCAmuk2zALAQJPBc4GVvUb0+kbtem5ab9edU8v58CXqcuB1rd4JP05qMZI7y2tq94jPfctlyPFZwPryJmeIUCAwCEBgXWIzUMECPQQEFg91J1JgMAhAYF1iK3/QyYgcEcBgXXHW7czgUkFBNakF2dsAncUEFh3vHU7zyVg2k8BgfVJ4S8ECIwuILBGvyHzESDwKbAXWNVvtqb90rpeb/Km830Cv/hLukd13YuxPr9Oz612+Ryg6C+99qh26bVHeg3pvmnd5ty9wNoUTvuBwQkQWEZAYC1zlRYhsL6AwFr/jm1IYBkBgbXMVVrk8WCwuoDAWv2G7UdgIQGBtdBlWoXA6gICa/Ubth+BhQS+BNZCW1mFAIElBQTWktdqKQJrCswaWOmbsmld+gZx9U9BOl9aVz1fdb90j+r7SM9N903nq65L90jPTfulLs3rZg2s5jCLH2A9AlMKCKwpr83QBO4pILDuee+2JjClgMCa8toMTSAXWKlSYK10m3YhsLiAwFr8gq1HYCUBgbXSbdqFwOICAuvFBfuaAIFxBATWOHdhEgIEXgicDaz0jdoXY7z9dXpuWpe+8durX/W5b4MXPdBrj/TcojXfbpP+/KWN036pS1qXzne47mxgHT7YgwSGEzDQ8AICa/grMiABAn8EBNYfCX8SIDC8gMAa/ooMSIDAH4G6wPrT0Z8ECBBoJCCwGsFqS4BAvYDAqjfVkQCBRgICqxHs2m1tR6CPgMDq4+5UAgQOCOwFVvWbrdX9Dqz69JF0vvQN4qeHffky7ZfWpXt8GeHpX9Nznzb58mV1vy+tn/41PTf1S/uldU+HX/DL1Hmz+l5gbQp9QIDALQWGWlpgDXUdhiFA4JmAwHqm4zsCBIYSEFhDXYdhCBB4JiCwnumc/04HAgQKBQRWIaZWBAi0FRBYbX11J0CgUEBgFWJqdW8B27cXEFjtjZ1AgECRwF5gpW/opnVF477dJp0vrTv8hu7O5Gm/tK7XHjvrbT5O99g8uPPB6PvujL35uNplc8DOB6lfWpfukfbbjL0XWJtCHxAgQKC3wDCB1RvC+QQIjC8gsMa/IxMSIPBbQGD9hvAHAQLjCwis8e9ovQltROCggMA6COcxAgSuFxBY15s7kQCBgwIC6yCcxwgQSARqawRWraduBAg0FNgLrPSN1bSueoXDb8ruDFK9R3W/6n13GJp/XL1H6lx9bgq1ynzpHtUum357gbUp9AEBAgR6Cwis3jfw9HxfEiDwVUBgfdXwdwIEhhYQWENfj+EIEPgqILC+avg7gX4CTg4EBFaApIQAgTEEBNYY92AKAgQCAYEVICkhQGAMgVUCawxNUxAg0FRgL7BGfzM4RUnf0E337VWX7pHWpXtUO1f3S/dIXarnS/ulddV7pOemzmm/w3V7gXW4oQcJECDQSkBgtZLVt5mAxvcVEFj3vXubE5hOQGBNd2UGJnBfAYF137u3OYHxBb5NKLC+gfgnAQLjCgisce/GZAQIfBMQWN9A/JMAgXEFBNa4d3N+Mh0ILCawF1jpG7XVb8BW90uvK923V126R1pXvUd6b+m56R5pXTpf2i+tqz63ul+6R/W9Hd5jL7DSRdQRIEDgMgGBdRm1gwi0FLhHb4F1j3u2JYElBATWEtdoCQL3EBBY97hnWxJYQkBg/bpGvxEgMIOAwJrhlsxIgMAvAYH1i8FvBAjMICCwZrglM1YK6DWxwFWBdfjN1h3bYd683Zmv+uNqv7RfWpfum/ZL69Jz05+X9Ny0Lp1v9Lph9r0qsEa/EPMRIDCBgMCa4JKMSIDA3wLvBtbfT/mdAAECHQQEVgd0RxIgcExAYB1z8xQBAh0EBFYH9FmONCeB0QQE1mg3Yh4CBHYFBNYujS8IEBhNQGCNdiPmIdBDYJIzzwZW+gZxdV01bzpfeu4wbwanA+/UpS5p3c4xm4/Tfmnd5oCLPkjnq667aL3Dx6T7bg44G1ibhj4gQIBAKwGB1UpWXwIEygUEVgWpHgQIXCIgsC5hdggBAhUCAqtCUQ8CBC4REFiXMDtkHQGb9BQQWD31nU2AwFsCAustLsUECPQUEFg99Z1NgMBbAnuBlb6p/WbdY/b6t3CD4tQjaNWkJJ0vrTv8hnOT7cZpmvr1mji9t+Z77AVWLxjnEiBAYFdAYO3S+IIAgdEEBNZoN7LOPDYhUC4gsMpJNSRAoJWAwGolqy8BAuUCAqucVEMC9xO4amOBdZW0cwgQOC0gsE4TakCAwFUCAusqaecQIHBa4GxgpW/Ajl53GvJbg3TfX48Fv6X90jeN035pXbDCWyXpHmnT6n7puWnd6M6pX7pH2m/jdzawNg19QIAAgVYCAquVrL4ECJQLCKxyUg0JPBHw1SkBgXWKz8MECFwpILCu1HYWAQKnBATWKT4PEyBwpcBcgXWljLMIEBhOQGANdyUGIkBgT0Bg7cn4nACB4QSuCqz0zdbqul7g6R7pfGm/9E3jXuemezwej2jE6n7RoW8UpfNV16Uj9vp5Sefb1F0VWJuDfUCAAIF3BQTWu2LqCRDoJiCwutE7mACB3wLxHwIrplJIgEBvAYHV+wacT4BALCCwYiqFBAj0FhBYvW/g/Pk6ELiNgMC6zVVblMD8AgJr/ju0AYHbCAista66+o3p9E3o9Nxe2ukew88XDli97zD9BFb4E6CMAIH+AgKr/x2YgACBUEBghVDKCBDoL3CrwOrPbQICBM4ICKwzep4lQOBSAYF1KbfDCBA4IyCwzuh5dlwBky0pILCWvFZLEVhTQGCtea+2IrCkgMBqc63pm8Gj16VvsKd7pNrV/dI90vmq69L5ql3SPdL50n6H634OrMPtPEiAAIF2AgKrna3OBAgUCwisYlDtCBBoJyCw2tlO0tmYBOYREFjz3JVJCdxeQGDd/kcAAIF5BATWPHdlUgJnBaZ/XmBNf4UWIHAfAYF1n7u2KYHpBa4KrPQN3eq6XheUvhmc1lXvkZ6b3sfo86V7jF7Xyzk9N/VL+23qrgqszcETfmBkAgQ6CwiszhfgeAIEcgGBlVupJECgs4DA6nwBjh9TwFRjCgisMe/FVAQI/CAgsH5A8REBAmMKCKwx78VUBAj8INAksH44x0cECBA4LSCwThNqQIDAVQJnAyt9Y3r0umrv9I3ftC6dL3VOz037pXXpuWldtUvab5W66ZzPBtYqF2ePowKeI3ChgMC6ENtRBAicExBY5/w8TYDAhQIC60JsRxGYW6D/9AKr/x2YgACBUEBghVDKCBDoLyCw+t+BCQgQCAUEVgh1vkwHAgTOCgiss4KeJ0DgMoG9wErfgL1b3WUXc/Cg9D7S9mm/tC49t7pu9Pmq963ul/qldYfn2wusww09SIDAA0EjAYHVCFZbAgTqBQRWvamOBAg0EhBYjWC1JUCgXuD/AAAA///Hdys3AAAABklEQVQDAHCzfNFoG18D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16" descr="data:image/png;base64,iVBORw0KGgoAAAANSUhEUgAAASwAAAEsCAYAAAB5fY51AAAP9klEQVR4Aeza23bjxhEFUCb//8+JPJ6RZUEgD4Fq9AU7azwXslBdtVs5T/jvw/8IECAwiYDAmuSijEmAwOMhsPwUECAwjYDAmuaqzg+qA4HZBQTW7DdofgI3EtgLrP99GPjv8fhu8MHi1w8C3532/v3Do6c+2jtnlM/T5UaZd7Q5Nn57gbUp9AEBAhMJLDqqwFr0Yq1FYEUBgbXirdqJwKICAmvRi7UWgRUFBNZPt+ozAgSGFBBYQ16LoQgQ+ElAYP2k4jMCBIYUEFhDXouhrhNw0kwCAmum2zIrgZsLnA2s/3z4rfDfxxqlv6rfGC4d7qNZ9Xzpz8DH0dGvdL7qc6PhOhal+45ed5jwbGAdPtiDBAgQeFfgZGC9e5x6AgQIHBcQWMftPEmAwMUCAuticMcRIHBcQGAdt7vbk/Yl0F1AYHW/AgMQIJAKCKxUSh0BAt0FBFb3KzAAgfEERp1IYI16M+YiQGAjcFVgpW8uV9dtFr7og/RN43Scapd0vrQu3WOVutFdqn9e0n7N7/eqwGq+iAMIEFhfQGA1uGMtCRBoIyCw2rjqSoBAAwGB1QBVSwIE2ggIrDauut5FwJ6XCgisS7kdRoDAGQGBdUbPswQIXCogsC7ldhgBAmcE+gbWmck9S4DA7QQEVpsrr34zuNeb1ekeaV2q3WvfXuemLrevE1i3/xEAQGAeAYE1z11NPqnxCZwXEFjnDXUgQOAiAYF1EbRjCBA4LyCwzhvqQIDAvwWa/UtgNaPVmACBagGBVS2qHwECzQQEVjNajQkQqBYQWNWi5/vpQIDAjoDA2oG56OPR36wefb70DfvqPdJzL/oxus8xAus+d21TAtMLCKzpr9ACMwuY/T0BgfWel2oCBDoKCKyO+I4mQOA9AYH1npdqAgQ6CkwdWB3dHE2AQAcBgdUB3ZEECBwTEFjH3DxFgEAHAYHVAd2RBwQ8QuBD4KrASt80rq77WHHoX9VvTKd+6blpXS/ku+2bOqcu1XXpfIfrrgqswwN6kAABAn8EBNYfCX8SIDCIwP4YAmvfxjcECAwmILAGuxDjECCwLyCw9m18Q4DAYAICa7ALOT+ODgTWFRBY696tzQgsJyCwlrtSCxFYV0BgrXu3Nltf4HYbng2s9E3o0et6XXz6pnHqV71HOl/1uXfbN/VLXUavS/fd1J0NrE1DHxAgQKCVgMBqJasvAQLlAncOrHJMDQkQaCsgsNr66k6AQKGAwCrE1IoAgbYCAqutr+6DCBhjDQGBtcY92oLALQQE1i2u2ZIE1hAQWGvcoy0I3EJgL7D+9Ybzh4R/Px5/GTzC//1Vm/wXtvt19sj90j3SN7B79UvPra5L7vaONRvnvcDaFPqAAAECvQUEVu8bcD4BArGAwIqpblJoTQIDCwisgS/HaAQI/FtAYP3bw78IEBhYQGANfDlGI9BWYL7uAmu+OzMxgdsKCKzbXr3FCcwnILDmuzMTE7itwNnA6vXm8gDnPtIZZq6r/j9Gr7e10z3Su0r3SPtVz5eem9ZVz5f229SdDaxNQx8QIECglYDAaiWrLwEC5QICq5xUwwUFrDSIgMAa5CKMQYDAawGB9dpIBQECgwgIrEEuwhgECLwWuCKwXk+hggABAoGAwAqQlBAgMIaAwBrjHkxBgEAgsBdYo78Bm75pHBD8Kqnu96tp4W/V86X90p+Dz34fOz/7+8fX0a/03LTu2Uxfv4uG+yiqPjft93F0l1/V8x3utxdYXVQcSoAAgWcCAuuZju8IEBhKQGANdR2GITCRQIdRBVYHdEcSIHBMQGAdc/MUAQIdBARWB3RHEiBwTEBgHXM7/5QOBAi8LSCw3ibzAAECvQQEVi955xIg8LbAXmB9ffv3yr+/vcCLB9I3atO6F8c1+zqdL72rtF+zhYoaT7Lvy23TPdK6lwf+Lkj79ar7PeY/f+wF1j8V/kaAAIFBBATWIBdhDAIEXgsIrNdGKggQGERggsAaRMoYBAh0FxBY3a/AAAQIpAICK5VSR4BAdwGB1f0KDPBFwF8JPBUQWE95fEmAwEgCAmuk2zALAQJPBc4GVvUb0+kbtem5ab9edU8v58CXqcuB1rd4JP05qMZI7y2tq94jPfctlyPFZwPryJmeIUCAwCEBgXWIzUMECPQQEFg91J1JgMAhAYF1iK3/QyYgcEcBgXXHW7czgUkFBNakF2dsAncUEFh3vHU7zyVg2k8BgfVJ4S8ECIwuILBGvyHzESDwKbAXWNVvtqb90rpeb/Km830Cv/hLukd13YuxPr9Oz612+Ryg6C+99qh26bVHeg3pvmnd5ty9wNoUTvuBwQkQWEZAYC1zlRYhsL6AwFr/jm1IYBkBgbXMVVrk8WCwuoDAWv2G7UdgIQGBtdBlWoXA6gICa/Ubth+BhQS+BNZCW1mFAIElBQTWktdqKQJrCswaWOmbsmld+gZx9U9BOl9aVz1fdb90j+r7SM9N903nq65L90jPTfulLs3rZg2s5jCLH2A9AlMKCKwpr83QBO4pILDuee+2JjClgMCa8toMTSAXWKlSYK10m3YhsLiAwFr8gq1HYCUBgbXSbdqFwOICAuvFBfuaAIFxBATWOHdhEgIEXgicDaz0jdoXY7z9dXpuWpe+8durX/W5b4MXPdBrj/TcojXfbpP+/KWN036pS1qXzne47mxgHT7YgwSGEzDQ8AICa/grMiABAn8EBNYfCX8SIDC8gMAa/ooMSIDAH4G6wPrT0Z8ECBBoJCCwGsFqS4BAvYDAqjfVkQCBRgICqxHs2m1tR6CPgMDq4+5UAgQOCOwFVvWbrdX9Dqz69JF0vvQN4qeHffky7ZfWpXt8GeHpX9Nznzb58mV1vy+tn/41PTf1S/uldU+HX/DL1Hmz+l5gbQp9QIDALQWGWlpgDXUdhiFA4JmAwHqm4zsCBIYSEFhDXYdhCBB4JiCwnumc/04HAgQKBQRWIaZWBAi0FRBYbX11J0CgUEBgFWJqdW8B27cXEFjtjZ1AgECRwF5gpW/opnVF477dJp0vrTv8hu7O5Gm/tK7XHjvrbT5O99g8uPPB6PvujL35uNplc8DOB6lfWpfukfbbjL0XWJtCHxAgQKC3wDCB1RvC+QQIjC8gsMa/IxMSIPBbQGD9hvAHAQLjCwis8e9ovQltROCggMA6COcxAgSuFxBY15s7kQCBgwIC6yCcxwgQSARqawRWraduBAg0FNgLrPSN1bSueoXDb8ruDFK9R3W/6n13GJp/XL1H6lx9bgq1ynzpHtUum357gbUp9AEBAgR6Cwis3jfw9HxfEiDwVUBgfdXwdwIEhhYQWENfj+EIEPgqILC+avg7gX4CTg4EBFaApIQAgTEEBNYY92AKAgQCAYEVICkhQGAMgVUCawxNUxAg0FRgL7BGfzM4RUnf0E337VWX7pHWpXtUO1f3S/dIXarnS/ulddV7pOemzmm/w3V7gXW4oQcJECDQSkBgtZLVt5mAxvcVEFj3vXubE5hOQGBNd2UGJnBfAYF137u3OYHxBb5NKLC+gfgnAQLjCgisce/GZAQIfBMQWN9A/JMAgXEFBNa4d3N+Mh0ILCawF1jpG7XVb8BW90uvK923V126R1pXvUd6b+m56R5pXTpf2i+tqz63ul+6R/W9Hd5jL7DSRdQRIEDgMgGBdRm1gwi0FLhHb4F1j3u2JYElBATWEtdoCQL3EBBY97hnWxJYQkBg/bpGvxEgMIOAwJrhlsxIgMAvAYH1i8FvBAjMICCwZrglM1YK6DWxwFWBdfjN1h3bYd683Zmv+uNqv7RfWpfum/ZL69Jz05+X9Ny0Lp1v9Lph9r0qsEa/EPMRIDCBgMCa4JKMSIDA3wLvBtbfT/mdAAECHQQEVgd0RxIgcExAYB1z8xQBAh0EBFYH9FmONCeB0QQE1mg3Yh4CBHYFBNYujS8IEBhNQGCNdiPmIdBDYJIzzwZW+gZxdV01bzpfeu4wbwanA+/UpS5p3c4xm4/Tfmnd5oCLPkjnq667aL3Dx6T7bg44G1ibhj4gQIBAKwGB1UpWXwIEygUEVgWpHgQIXCIgsC5hdggBAhUCAqtCUQ8CBC4REFiXMDtkHQGb9BQQWD31nU2AwFsCAustLsUECPQUEFg99Z1NgMBbAnuBlb6p/WbdY/b6t3CD4tQjaNWkJJ0vrTv8hnOT7cZpmvr1mji9t+Z77AVWLxjnEiBAYFdAYO3S+IIAgdEEBNZoN7LOPDYhUC4gsMpJNSRAoJWAwGolqy8BAuUCAqucVEMC9xO4amOBdZW0cwgQOC0gsE4TakCAwFUCAusqaecQIHBa4GxgpW/Ajl53GvJbg3TfX48Fv6X90jeN035pXbDCWyXpHmnT6n7puWnd6M6pX7pH2m/jdzawNg19QIAAgVYCAquVrL4ECJQLCKxyUg0JPBHw1SkBgXWKz8MECFwpILCu1HYWAQKnBATWKT4PEyBwpcBcgXWljLMIEBhOQGANdyUGIkBgT0Bg7cn4nACB4QSuCqz0zdbqul7g6R7pfGm/9E3jXuemezwej2jE6n7RoW8UpfNV16Uj9vp5Sefb1F0VWJuDfUCAAIF3BQTWu2LqCRDoJiCwutE7mACB3wLxHwIrplJIgEBvAYHV+wacT4BALCCwYiqFBAj0FhBYvW/g/Pk6ELiNgMC6zVVblMD8AgJr/ju0AYHbCAista66+o3p9E3o9Nxe2ukew88XDli97zD9BFb4E6CMAIH+AgKr/x2YgACBUEBghVDKCBDoL3CrwOrPbQICBM4ICKwzep4lQOBSAYF1KbfDCBA4IyCwzuh5dlwBky0pILCWvFZLEVhTQGCtea+2IrCkgMBqc63pm8Gj16VvsKd7pNrV/dI90vmq69L5ql3SPdL50n6H634OrMPtPEiAAIF2AgKrna3OBAgUCwisYlDtCBBoJyCw2tlO0tmYBOYREFjz3JVJCdxeQGDd/kcAAIF5BATWPHdlUgJnBaZ/XmBNf4UWIHAfAYF1n7u2KYHpBa4KrPQN3eq6XheUvhmc1lXvkZ6b3sfo86V7jF7Xyzk9N/VL+23qrgqszcETfmBkAgQ6CwiszhfgeAIEcgGBlVupJECgs4DA6nwBjh9TwFRjCgisMe/FVAQI/CAgsH5A8REBAmMKCKwx78VUBAj8INAksH44x0cECBA4LSCwThNqQIDAVQJnAyt9Y3r0umrv9I3ftC6dL3VOz037pXXpuWldtUvab5W66ZzPBtYqF2ePowKeI3ChgMC6ENtRBAicExBY5/w8TYDAhQIC60JsRxGYW6D/9AKr/x2YgACBUEBghVDKCBDoLyCw+t+BCQgQCAUEVgh1vkwHAgTOCgiss4KeJ0DgMoG9wErfgL1b3WUXc/Cg9D7S9mm/tC49t7pu9Pmq963ul/qldYfn2wusww09SIDAA0EjAYHVCFZbAgTqBQRWvamOBAg0EhBYjWC1JUCgXuD/AAAA///Hdys3AAAABklEQVQDAHCzfNFoG18DAAAAAElFTkSuQmCC"/>
          <p:cNvSpPr>
            <a:spLocks noChangeAspect="1" noChangeArrowheads="1"/>
          </p:cNvSpPr>
          <p:nvPr/>
        </p:nvSpPr>
        <p:spPr bwMode="auto">
          <a:xfrm>
            <a:off x="307974" y="7937"/>
            <a:ext cx="1208667" cy="12086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412967" y="8533490"/>
            <a:ext cx="679447" cy="679447"/>
          </a:xfrm>
          <a:prstGeom prst="rect">
            <a:avLst/>
          </a:prstGeom>
        </p:spPr>
      </p:pic>
      <p:sp>
        <p:nvSpPr>
          <p:cNvPr id="16" name="TextBox 15"/>
          <p:cNvSpPr txBox="1"/>
          <p:nvPr/>
        </p:nvSpPr>
        <p:spPr>
          <a:xfrm>
            <a:off x="4285868" y="13283790"/>
            <a:ext cx="404071" cy="254251"/>
          </a:xfrm>
          <a:prstGeom prst="rect">
            <a:avLst/>
          </a:prstGeom>
          <a:noFill/>
        </p:spPr>
        <p:txBody>
          <a:bodyPr wrap="square" rtlCol="0">
            <a:spAutoFit/>
          </a:bodyPr>
          <a:lstStyle/>
          <a:p>
            <a:endParaRPr lang="en-US"/>
          </a:p>
        </p:txBody>
      </p:sp>
      <p:pic>
        <p:nvPicPr>
          <p:cNvPr id="17" name="Picture 4" descr="Thay Pin Xe Lăn Điện – Min Mobil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584" y="6070753"/>
            <a:ext cx="1403284" cy="8399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4" name="Table 53">
            <a:extLst>
              <a:ext uri="{FF2B5EF4-FFF2-40B4-BE49-F238E27FC236}">
                <a16:creationId xmlns:a16="http://schemas.microsoft.com/office/drawing/2014/main" id="{0335167A-EED6-A656-BA4F-2AD2225BD2B1}"/>
              </a:ext>
            </a:extLst>
          </p:cNvPr>
          <p:cNvGraphicFramePr>
            <a:graphicFrameLocks noGrp="1"/>
          </p:cNvGraphicFramePr>
          <p:nvPr>
            <p:extLst>
              <p:ext uri="{D42A27DB-BD31-4B8C-83A1-F6EECF244321}">
                <p14:modId xmlns:p14="http://schemas.microsoft.com/office/powerpoint/2010/main" val="1931497632"/>
              </p:ext>
            </p:extLst>
          </p:nvPr>
        </p:nvGraphicFramePr>
        <p:xfrm>
          <a:off x="79601" y="6940906"/>
          <a:ext cx="3871460" cy="2908831"/>
        </p:xfrm>
        <a:graphic>
          <a:graphicData uri="http://schemas.openxmlformats.org/drawingml/2006/table">
            <a:tbl>
              <a:tblPr firstRow="1" bandRow="1">
                <a:tableStyleId>{5C22544A-7EE6-4342-B048-85BDC9FD1C3A}</a:tableStyleId>
              </a:tblPr>
              <a:tblGrid>
                <a:gridCol w="3871460">
                  <a:extLst>
                    <a:ext uri="{9D8B030D-6E8A-4147-A177-3AD203B41FA5}">
                      <a16:colId xmlns:a16="http://schemas.microsoft.com/office/drawing/2014/main" val="1520847292"/>
                    </a:ext>
                  </a:extLst>
                </a:gridCol>
              </a:tblGrid>
              <a:tr h="31317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1" smtClean="0">
                          <a:solidFill>
                            <a:schemeClr val="bg1"/>
                          </a:solidFill>
                          <a:latin typeface="Arial" panose="020B0604020202020204" pitchFamily="34" charset="0"/>
                          <a:cs typeface="Arial" panose="020B0604020202020204" pitchFamily="34" charset="0"/>
                        </a:rPr>
                        <a:t>Sơ</a:t>
                      </a:r>
                      <a:r>
                        <a:rPr lang="en-US" sz="1000" b="1" baseline="0" smtClean="0">
                          <a:solidFill>
                            <a:schemeClr val="bg1"/>
                          </a:solidFill>
                          <a:latin typeface="Arial" panose="020B0604020202020204" pitchFamily="34" charset="0"/>
                          <a:cs typeface="Arial" panose="020B0604020202020204" pitchFamily="34" charset="0"/>
                        </a:rPr>
                        <a:t> đồ mạch điện</a:t>
                      </a:r>
                      <a:endParaRPr lang="en-US" sz="1000" b="1">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233F99"/>
                    </a:solidFill>
                  </a:tcPr>
                </a:tc>
                <a:extLst>
                  <a:ext uri="{0D108BD9-81ED-4DB2-BD59-A6C34878D82A}">
                    <a16:rowId xmlns:a16="http://schemas.microsoft.com/office/drawing/2014/main" val="2535013272"/>
                  </a:ext>
                </a:extLst>
              </a:tr>
              <a:tr h="2595655">
                <a:tc>
                  <a:txBody>
                    <a:bodyPr/>
                    <a:lstStyle/>
                    <a:p>
                      <a:pPr marL="171450" indent="-171450">
                        <a:buFont typeface="Arial" panose="020B0604020202020204" pitchFamily="34" charset="0"/>
                        <a:buChar char="•"/>
                      </a:pPr>
                      <a:endParaRPr lang="en-US" sz="10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830843"/>
                  </a:ext>
                </a:extLst>
              </a:tr>
            </a:tbl>
          </a:graphicData>
        </a:graphic>
      </p:graphicFrame>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129" y="7252419"/>
            <a:ext cx="3844971" cy="2562142"/>
          </a:xfrm>
          <a:prstGeom prst="rect">
            <a:avLst/>
          </a:prstGeom>
        </p:spPr>
      </p:pic>
      <p:pic>
        <p:nvPicPr>
          <p:cNvPr id="56" name="Picture 55"/>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99337" y="1290093"/>
            <a:ext cx="679447" cy="679447"/>
          </a:xfrm>
          <a:prstGeom prst="rect">
            <a:avLst/>
          </a:prstGeom>
        </p:spPr>
      </p:pic>
      <p:pic>
        <p:nvPicPr>
          <p:cNvPr id="23" name="Picture 22"/>
          <p:cNvPicPr>
            <a:picLocks noChangeAspect="1"/>
          </p:cNvPicPr>
          <p:nvPr/>
        </p:nvPicPr>
        <p:blipFill>
          <a:blip r:embed="rId14"/>
          <a:stretch>
            <a:fillRect/>
          </a:stretch>
        </p:blipFill>
        <p:spPr>
          <a:xfrm>
            <a:off x="4237105" y="2723885"/>
            <a:ext cx="2357744" cy="1070671"/>
          </a:xfrm>
          <a:prstGeom prst="rect">
            <a:avLst/>
          </a:prstGeom>
        </p:spPr>
      </p:pic>
      <p:pic>
        <p:nvPicPr>
          <p:cNvPr id="26" name="Picture 25"/>
          <p:cNvPicPr>
            <a:picLocks noChangeAspect="1"/>
          </p:cNvPicPr>
          <p:nvPr/>
        </p:nvPicPr>
        <p:blipFill>
          <a:blip r:embed="rId15"/>
          <a:stretch>
            <a:fillRect/>
          </a:stretch>
        </p:blipFill>
        <p:spPr>
          <a:xfrm>
            <a:off x="4237105" y="3950329"/>
            <a:ext cx="2357744" cy="1245167"/>
          </a:xfrm>
          <a:prstGeom prst="rect">
            <a:avLst/>
          </a:prstGeom>
        </p:spPr>
      </p:pic>
      <p:pic>
        <p:nvPicPr>
          <p:cNvPr id="28" name="Picture 27"/>
          <p:cNvPicPr>
            <a:picLocks noChangeAspect="1"/>
          </p:cNvPicPr>
          <p:nvPr/>
        </p:nvPicPr>
        <p:blipFill>
          <a:blip r:embed="rId16"/>
          <a:stretch>
            <a:fillRect/>
          </a:stretch>
        </p:blipFill>
        <p:spPr>
          <a:xfrm rot="16200000">
            <a:off x="4786861" y="4810131"/>
            <a:ext cx="1248521" cy="2348594"/>
          </a:xfrm>
          <a:prstGeom prst="rect">
            <a:avLst/>
          </a:prstGeom>
        </p:spPr>
      </p:pic>
      <p:graphicFrame>
        <p:nvGraphicFramePr>
          <p:cNvPr id="60" name="Table 59">
            <a:extLst>
              <a:ext uri="{FF2B5EF4-FFF2-40B4-BE49-F238E27FC236}">
                <a16:creationId xmlns:a16="http://schemas.microsoft.com/office/drawing/2014/main" id="{F959286E-D53A-FB49-5826-7326306DBEDE}"/>
              </a:ext>
            </a:extLst>
          </p:cNvPr>
          <p:cNvGraphicFramePr>
            <a:graphicFrameLocks noGrp="1"/>
          </p:cNvGraphicFramePr>
          <p:nvPr>
            <p:extLst>
              <p:ext uri="{D42A27DB-BD31-4B8C-83A1-F6EECF244321}">
                <p14:modId xmlns:p14="http://schemas.microsoft.com/office/powerpoint/2010/main" val="4036450790"/>
              </p:ext>
            </p:extLst>
          </p:nvPr>
        </p:nvGraphicFramePr>
        <p:xfrm>
          <a:off x="4036327" y="6699337"/>
          <a:ext cx="2777042" cy="1454536"/>
        </p:xfrm>
        <a:graphic>
          <a:graphicData uri="http://schemas.openxmlformats.org/drawingml/2006/table">
            <a:tbl>
              <a:tblPr firstRow="1" bandRow="1">
                <a:tableStyleId>{5C22544A-7EE6-4342-B048-85BDC9FD1C3A}</a:tableStyleId>
              </a:tblPr>
              <a:tblGrid>
                <a:gridCol w="2777042">
                  <a:extLst>
                    <a:ext uri="{9D8B030D-6E8A-4147-A177-3AD203B41FA5}">
                      <a16:colId xmlns:a16="http://schemas.microsoft.com/office/drawing/2014/main" val="1520847292"/>
                    </a:ext>
                  </a:extLst>
                </a:gridCol>
              </a:tblGrid>
              <a:tr h="2505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1" smtClean="0">
                          <a:solidFill>
                            <a:schemeClr val="bg1"/>
                          </a:solidFill>
                          <a:latin typeface="Arial" panose="020B0604020202020204" pitchFamily="34" charset="0"/>
                          <a:cs typeface="Arial" panose="020B0604020202020204" pitchFamily="34" charset="0"/>
                        </a:rPr>
                        <a:t>Kết</a:t>
                      </a:r>
                      <a:r>
                        <a:rPr lang="en-US" sz="1000" b="1" baseline="0" smtClean="0">
                          <a:solidFill>
                            <a:schemeClr val="bg1"/>
                          </a:solidFill>
                          <a:latin typeface="Arial" panose="020B0604020202020204" pitchFamily="34" charset="0"/>
                          <a:cs typeface="Arial" panose="020B0604020202020204" pitchFamily="34" charset="0"/>
                        </a:rPr>
                        <a:t> luận</a:t>
                      </a:r>
                      <a:endParaRPr lang="en-US" sz="1000" b="1">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233F99"/>
                    </a:solidFill>
                  </a:tcPr>
                </a:tc>
                <a:extLst>
                  <a:ext uri="{0D108BD9-81ED-4DB2-BD59-A6C34878D82A}">
                    <a16:rowId xmlns:a16="http://schemas.microsoft.com/office/drawing/2014/main" val="2535013272"/>
                  </a:ext>
                </a:extLst>
              </a:tr>
              <a:tr h="1203956">
                <a:tc>
                  <a:txBody>
                    <a:bodyPr/>
                    <a:lstStyle/>
                    <a:p>
                      <a:r>
                        <a:rPr lang="vi-VN" sz="1000" smtClean="0">
                          <a:latin typeface="Times New Roman" panose="02020603050405020304" pitchFamily="18" charset="0"/>
                          <a:cs typeface="Times New Roman" panose="02020603050405020304" pitchFamily="18" charset="0"/>
                        </a:rPr>
                        <a:t>Robot AlphaBot đã hoạt động ổn định với các chức năng chính gồm dò line</a:t>
                      </a:r>
                      <a:r>
                        <a:rPr lang="en-US" sz="1000" smtClean="0">
                          <a:latin typeface="Times New Roman" panose="02020603050405020304" pitchFamily="18" charset="0"/>
                          <a:cs typeface="Times New Roman" panose="02020603050405020304" pitchFamily="18" charset="0"/>
                        </a:rPr>
                        <a:t>, đi</a:t>
                      </a:r>
                      <a:r>
                        <a:rPr lang="en-US" sz="1000" baseline="0" smtClean="0">
                          <a:latin typeface="Times New Roman" panose="02020603050405020304" pitchFamily="18" charset="0"/>
                          <a:cs typeface="Times New Roman" panose="02020603050405020304" pitchFamily="18" charset="0"/>
                        </a:rPr>
                        <a:t> theo người</a:t>
                      </a:r>
                      <a:r>
                        <a:rPr lang="vi-VN" sz="1000" smtClean="0">
                          <a:latin typeface="Times New Roman" panose="02020603050405020304" pitchFamily="18" charset="0"/>
                          <a:cs typeface="Times New Roman" panose="02020603050405020304" pitchFamily="18" charset="0"/>
                        </a:rPr>
                        <a:t> và tránh vật cản. Hệ thống xử lý cảm biến chính xác, điều khiển động cơ mượt. Kết quả cho thấy mô hình phù hợp cho việc học Arduino, điều khiển động cơ và phát triển các thuật toán robot tự hành.</a:t>
                      </a:r>
                      <a:endParaRPr lang="en-US" sz="10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830843"/>
                  </a:ext>
                </a:extLst>
              </a:tr>
            </a:tbl>
          </a:graphicData>
        </a:graphic>
      </p:graphicFrame>
    </p:spTree>
    <p:extLst>
      <p:ext uri="{BB962C8B-B14F-4D97-AF65-F5344CB8AC3E}">
        <p14:creationId xmlns:p14="http://schemas.microsoft.com/office/powerpoint/2010/main" val="1335869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1212</TotalTime>
  <Words>249</Words>
  <Application>Microsoft Office PowerPoint</Application>
  <PresentationFormat>A4 Paper (210x297 mm)</PresentationFormat>
  <Paragraphs>26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Hebrew Scholar</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Thái Khánh Nguyễn</dc:creator>
  <cp:lastModifiedBy>STMTLS</cp:lastModifiedBy>
  <cp:revision>101</cp:revision>
  <dcterms:created xsi:type="dcterms:W3CDTF">2023-07-02T07:57:15Z</dcterms:created>
  <dcterms:modified xsi:type="dcterms:W3CDTF">2025-11-18T21:17:31Z</dcterms:modified>
</cp:coreProperties>
</file>